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88"/>
    <a:srgbClr val="0080A5"/>
    <a:srgbClr val="258DAB"/>
    <a:srgbClr val="3F96B0"/>
    <a:srgbClr val="C86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aixaDeTexto 43">
            <a:extLst>
              <a:ext uri="{FF2B5EF4-FFF2-40B4-BE49-F238E27FC236}">
                <a16:creationId xmlns:a16="http://schemas.microsoft.com/office/drawing/2014/main" id="{55785CBE-A4BB-4F81-8FC2-E74E04B3528A}"/>
              </a:ext>
            </a:extLst>
          </p:cNvPr>
          <p:cNvSpPr txBox="1"/>
          <p:nvPr/>
        </p:nvSpPr>
        <p:spPr>
          <a:xfrm>
            <a:off x="827314" y="2835736"/>
            <a:ext cx="105373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821577" y="3892377"/>
            <a:ext cx="927518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Língua Portuguesa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2º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  <a:p>
            <a:pPr algn="r"/>
            <a:r>
              <a:rPr lang="pt-BR" sz="2800" smtClean="0">
                <a:latin typeface="Arial" panose="020B0604020202020204" pitchFamily="34" charset="0"/>
                <a:cs typeface="Arial" panose="020B0604020202020204" pitchFamily="34" charset="0"/>
              </a:rPr>
              <a:t>5º dia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2800" dirty="0"/>
          </a:p>
        </p:txBody>
      </p:sp>
      <p:grpSp>
        <p:nvGrpSpPr>
          <p:cNvPr id="7" name="Agrupar 6">
            <a:extLst>
              <a:ext uri="{FF2B5EF4-FFF2-40B4-BE49-F238E27FC236}">
                <a16:creationId xmlns:a16="http://schemas.microsoft.com/office/drawing/2014/main" id="{5252C121-1285-4539-8A32-34B856AFA7A3}"/>
              </a:ext>
            </a:extLst>
          </p:cNvPr>
          <p:cNvGrpSpPr/>
          <p:nvPr/>
        </p:nvGrpSpPr>
        <p:grpSpPr>
          <a:xfrm>
            <a:off x="0" y="-903767"/>
            <a:ext cx="13475251" cy="3527949"/>
            <a:chOff x="0" y="-903767"/>
            <a:chExt cx="13475251" cy="3527949"/>
          </a:xfrm>
        </p:grpSpPr>
        <p:grpSp>
          <p:nvGrpSpPr>
            <p:cNvPr id="28" name="Agrupar 27">
              <a:extLst>
                <a:ext uri="{FF2B5EF4-FFF2-40B4-BE49-F238E27FC236}">
                  <a16:creationId xmlns:a16="http://schemas.microsoft.com/office/drawing/2014/main" id="{10315286-9EF2-4264-B3AA-24CBC5880BD3}"/>
                </a:ext>
              </a:extLst>
            </p:cNvPr>
            <p:cNvGrpSpPr/>
            <p:nvPr/>
          </p:nvGrpSpPr>
          <p:grpSpPr>
            <a:xfrm>
              <a:off x="0" y="-3"/>
              <a:ext cx="12191999" cy="2503438"/>
              <a:chOff x="0" y="-1"/>
              <a:chExt cx="12293082" cy="2503438"/>
            </a:xfrm>
          </p:grpSpPr>
          <p:sp>
            <p:nvSpPr>
              <p:cNvPr id="22" name="Meio-quadro 21">
                <a:extLst>
                  <a:ext uri="{FF2B5EF4-FFF2-40B4-BE49-F238E27FC236}">
                    <a16:creationId xmlns:a16="http://schemas.microsoft.com/office/drawing/2014/main" id="{2386FA7D-ED91-41C7-8529-CB099B50D138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" name="Agrupar 9">
                <a:extLst>
                  <a:ext uri="{FF2B5EF4-FFF2-40B4-BE49-F238E27FC236}">
                    <a16:creationId xmlns:a16="http://schemas.microsoft.com/office/drawing/2014/main" id="{1B2B1014-05C9-4961-A89C-A076AB37B73E}"/>
                  </a:ext>
                </a:extLst>
              </p:cNvPr>
              <p:cNvGrpSpPr/>
              <p:nvPr/>
            </p:nvGrpSpPr>
            <p:grpSpPr>
              <a:xfrm>
                <a:off x="0" y="-1"/>
                <a:ext cx="6585857" cy="881744"/>
                <a:chOff x="0" y="-1"/>
                <a:chExt cx="6585857" cy="1175658"/>
              </a:xfrm>
            </p:grpSpPr>
            <p:sp>
              <p:nvSpPr>
                <p:cNvPr id="6" name="Paralelogramo 5">
                  <a:extLst>
                    <a:ext uri="{FF2B5EF4-FFF2-40B4-BE49-F238E27FC236}">
                      <a16:creationId xmlns:a16="http://schemas.microsoft.com/office/drawing/2014/main" id="{1FF52ECB-52F4-4A5B-BE3A-756D33F7C100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9" name="Retângulo 8">
                  <a:extLst>
                    <a:ext uri="{FF2B5EF4-FFF2-40B4-BE49-F238E27FC236}">
                      <a16:creationId xmlns:a16="http://schemas.microsoft.com/office/drawing/2014/main" id="{9B6ED52D-0C9D-45CA-A869-98D9598BF12C}"/>
                    </a:ext>
                  </a:extLst>
                </p:cNvPr>
                <p:cNvSpPr/>
                <p:nvPr/>
              </p:nvSpPr>
              <p:spPr>
                <a:xfrm>
                  <a:off x="0" y="-1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grpSp>
            <p:nvGrpSpPr>
              <p:cNvPr id="16" name="Agrupar 15">
                <a:extLst>
                  <a:ext uri="{FF2B5EF4-FFF2-40B4-BE49-F238E27FC236}">
                    <a16:creationId xmlns:a16="http://schemas.microsoft.com/office/drawing/2014/main" id="{2A60ACC0-C683-44AF-A1F6-CDB997E76731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3" name="Paralelogramo 12">
                  <a:extLst>
                    <a:ext uri="{FF2B5EF4-FFF2-40B4-BE49-F238E27FC236}">
                      <a16:creationId xmlns:a16="http://schemas.microsoft.com/office/drawing/2014/main" id="{EF058F88-E176-49B1-B820-8924D64B40DE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5" name="Retângulo 14">
                  <a:extLst>
                    <a:ext uri="{FF2B5EF4-FFF2-40B4-BE49-F238E27FC236}">
                      <a16:creationId xmlns:a16="http://schemas.microsoft.com/office/drawing/2014/main" id="{ED7A6748-AD65-481B-9CFD-F57AAA4C8E85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23" name="Seta: Pentágono 22">
                <a:extLst>
                  <a:ext uri="{FF2B5EF4-FFF2-40B4-BE49-F238E27FC236}">
                    <a16:creationId xmlns:a16="http://schemas.microsoft.com/office/drawing/2014/main" id="{51CBF7FF-007A-44A7-9CC5-6B2EED64A36F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25" name="Triângulo isósceles 24">
                <a:extLst>
                  <a:ext uri="{FF2B5EF4-FFF2-40B4-BE49-F238E27FC236}">
                    <a16:creationId xmlns:a16="http://schemas.microsoft.com/office/drawing/2014/main" id="{DA00C51D-8223-4351-AB2C-B896C5F3B95F}"/>
                  </a:ext>
                </a:extLst>
              </p:cNvPr>
              <p:cNvSpPr/>
              <p:nvPr/>
            </p:nvSpPr>
            <p:spPr>
              <a:xfrm>
                <a:off x="7186444" y="1283904"/>
                <a:ext cx="1334281" cy="479579"/>
              </a:xfrm>
              <a:prstGeom prst="triangle">
                <a:avLst>
                  <a:gd name="adj" fmla="val 5316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6" name="Paralelogramo 25">
                <a:extLst>
                  <a:ext uri="{FF2B5EF4-FFF2-40B4-BE49-F238E27FC236}">
                    <a16:creationId xmlns:a16="http://schemas.microsoft.com/office/drawing/2014/main" id="{524C9A7F-08A8-4823-B028-63CF094F482E}"/>
                  </a:ext>
                </a:extLst>
              </p:cNvPr>
              <p:cNvSpPr/>
              <p:nvPr/>
            </p:nvSpPr>
            <p:spPr>
              <a:xfrm flipH="1">
                <a:off x="7053940" y="1763208"/>
                <a:ext cx="5148944" cy="740229"/>
              </a:xfrm>
              <a:prstGeom prst="parallelogram">
                <a:avLst>
                  <a:gd name="adj" fmla="val 85030"/>
                </a:avLst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7" name="Retângulo 26">
                <a:extLst>
                  <a:ext uri="{FF2B5EF4-FFF2-40B4-BE49-F238E27FC236}">
                    <a16:creationId xmlns:a16="http://schemas.microsoft.com/office/drawing/2014/main" id="{AC2770FC-625C-46B8-9179-34D7EB4D1404}"/>
                  </a:ext>
                </a:extLst>
              </p:cNvPr>
              <p:cNvSpPr/>
              <p:nvPr/>
            </p:nvSpPr>
            <p:spPr>
              <a:xfrm>
                <a:off x="11430004" y="1763208"/>
                <a:ext cx="863078" cy="740229"/>
              </a:xfrm>
              <a:prstGeom prst="rect">
                <a:avLst/>
              </a:prstGeom>
              <a:solidFill>
                <a:srgbClr val="C8667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  <p:pic>
          <p:nvPicPr>
            <p:cNvPr id="46" name="Imagem 45">
              <a:extLst>
                <a:ext uri="{FF2B5EF4-FFF2-40B4-BE49-F238E27FC236}">
                  <a16:creationId xmlns:a16="http://schemas.microsoft.com/office/drawing/2014/main" id="{203484A5-EEA3-419F-8956-224D1C7F5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39067" y="-272879"/>
              <a:ext cx="6136184" cy="2897061"/>
            </a:xfrm>
            <a:prstGeom prst="rect">
              <a:avLst/>
            </a:prstGeom>
          </p:spPr>
        </p:pic>
        <p:sp>
          <p:nvSpPr>
            <p:cNvPr id="24" name="Triângulo Retângulo 23">
              <a:extLst>
                <a:ext uri="{FF2B5EF4-FFF2-40B4-BE49-F238E27FC236}">
                  <a16:creationId xmlns:a16="http://schemas.microsoft.com/office/drawing/2014/main" id="{5C406976-F92B-44B9-8D29-4DEB44D4D631}"/>
                </a:ext>
              </a:extLst>
            </p:cNvPr>
            <p:cNvSpPr/>
            <p:nvPr/>
          </p:nvSpPr>
          <p:spPr>
            <a:xfrm rot="18903924">
              <a:off x="6912578" y="-903767"/>
              <a:ext cx="1783396" cy="181710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grpSp>
        <p:nvGrpSpPr>
          <p:cNvPr id="104" name="Agrupar 103">
            <a:extLst>
              <a:ext uri="{FF2B5EF4-FFF2-40B4-BE49-F238E27FC236}">
                <a16:creationId xmlns:a16="http://schemas.microsoft.com/office/drawing/2014/main" id="{19718E62-4DBA-4A9A-B2E9-05E679656FF5}"/>
              </a:ext>
            </a:extLst>
          </p:cNvPr>
          <p:cNvGrpSpPr/>
          <p:nvPr/>
        </p:nvGrpSpPr>
        <p:grpSpPr>
          <a:xfrm rot="10800000">
            <a:off x="-1" y="5343536"/>
            <a:ext cx="12203574" cy="2297043"/>
            <a:chOff x="-11575" y="-781688"/>
            <a:chExt cx="12203574" cy="2547712"/>
          </a:xfrm>
        </p:grpSpPr>
        <p:grpSp>
          <p:nvGrpSpPr>
            <p:cNvPr id="105" name="Agrupar 104">
              <a:extLst>
                <a:ext uri="{FF2B5EF4-FFF2-40B4-BE49-F238E27FC236}">
                  <a16:creationId xmlns:a16="http://schemas.microsoft.com/office/drawing/2014/main" id="{98920840-2848-4A82-8CD7-4104DA275670}"/>
                </a:ext>
              </a:extLst>
            </p:cNvPr>
            <p:cNvGrpSpPr/>
            <p:nvPr/>
          </p:nvGrpSpPr>
          <p:grpSpPr>
            <a:xfrm>
              <a:off x="-11575" y="-12841"/>
              <a:ext cx="12203574" cy="1778865"/>
              <a:chOff x="-11671" y="-12839"/>
              <a:chExt cx="12304753" cy="1778865"/>
            </a:xfrm>
          </p:grpSpPr>
          <p:sp>
            <p:nvSpPr>
              <p:cNvPr id="108" name="Meio-quadro 107">
                <a:extLst>
                  <a:ext uri="{FF2B5EF4-FFF2-40B4-BE49-F238E27FC236}">
                    <a16:creationId xmlns:a16="http://schemas.microsoft.com/office/drawing/2014/main" id="{FA57CBFD-5DB0-4A9B-A966-861E4976AFB5}"/>
                  </a:ext>
                </a:extLst>
              </p:cNvPr>
              <p:cNvSpPr/>
              <p:nvPr/>
            </p:nvSpPr>
            <p:spPr>
              <a:xfrm flipH="1">
                <a:off x="4327851" y="0"/>
                <a:ext cx="2258006" cy="1567543"/>
              </a:xfrm>
              <a:prstGeom prst="halfFrame">
                <a:avLst>
                  <a:gd name="adj1" fmla="val 83323"/>
                  <a:gd name="adj2" fmla="val 77001"/>
                </a:avLst>
              </a:prstGeom>
              <a:solidFill>
                <a:srgbClr val="006A8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9" name="Agrupar 108">
                <a:extLst>
                  <a:ext uri="{FF2B5EF4-FFF2-40B4-BE49-F238E27FC236}">
                    <a16:creationId xmlns:a16="http://schemas.microsoft.com/office/drawing/2014/main" id="{8B8051CF-03D3-4485-AA5B-66A5C5E41601}"/>
                  </a:ext>
                </a:extLst>
              </p:cNvPr>
              <p:cNvGrpSpPr/>
              <p:nvPr/>
            </p:nvGrpSpPr>
            <p:grpSpPr>
              <a:xfrm>
                <a:off x="-11671" y="-12839"/>
                <a:ext cx="6585857" cy="911286"/>
                <a:chOff x="-11671" y="-17118"/>
                <a:chExt cx="6585857" cy="1215046"/>
              </a:xfrm>
            </p:grpSpPr>
            <p:sp>
              <p:nvSpPr>
                <p:cNvPr id="117" name="Paralelogramo 116">
                  <a:extLst>
                    <a:ext uri="{FF2B5EF4-FFF2-40B4-BE49-F238E27FC236}">
                      <a16:creationId xmlns:a16="http://schemas.microsoft.com/office/drawing/2014/main" id="{97746DB6-83D2-4F28-9DC0-84FAA89F8941}"/>
                    </a:ext>
                  </a:extLst>
                </p:cNvPr>
                <p:cNvSpPr/>
                <p:nvPr/>
              </p:nvSpPr>
              <p:spPr>
                <a:xfrm>
                  <a:off x="-11671" y="22271"/>
                  <a:ext cx="6585857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8" name="Retângulo 117">
                  <a:extLst>
                    <a:ext uri="{FF2B5EF4-FFF2-40B4-BE49-F238E27FC236}">
                      <a16:creationId xmlns:a16="http://schemas.microsoft.com/office/drawing/2014/main" id="{41E2DC74-B9EB-4DB0-BC28-573BE64E9D0C}"/>
                    </a:ext>
                  </a:extLst>
                </p:cNvPr>
                <p:cNvSpPr/>
                <p:nvPr/>
              </p:nvSpPr>
              <p:spPr>
                <a:xfrm>
                  <a:off x="0" y="-17118"/>
                  <a:ext cx="1360714" cy="1175657"/>
                </a:xfrm>
                <a:prstGeom prst="rect">
                  <a:avLst/>
                </a:prstGeom>
                <a:solidFill>
                  <a:srgbClr val="006A8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</p:grpSp>
          <p:grpSp>
            <p:nvGrpSpPr>
              <p:cNvPr id="110" name="Agrupar 109">
                <a:extLst>
                  <a:ext uri="{FF2B5EF4-FFF2-40B4-BE49-F238E27FC236}">
                    <a16:creationId xmlns:a16="http://schemas.microsoft.com/office/drawing/2014/main" id="{B55E7A0B-E3A1-4E40-9188-F99137C6F4CD}"/>
                  </a:ext>
                </a:extLst>
              </p:cNvPr>
              <p:cNvGrpSpPr/>
              <p:nvPr/>
            </p:nvGrpSpPr>
            <p:grpSpPr>
              <a:xfrm>
                <a:off x="0" y="587826"/>
                <a:ext cx="5268687" cy="1175658"/>
                <a:chOff x="0" y="587826"/>
                <a:chExt cx="5268687" cy="1175658"/>
              </a:xfrm>
            </p:grpSpPr>
            <p:sp>
              <p:nvSpPr>
                <p:cNvPr id="115" name="Paralelogramo 114">
                  <a:extLst>
                    <a:ext uri="{FF2B5EF4-FFF2-40B4-BE49-F238E27FC236}">
                      <a16:creationId xmlns:a16="http://schemas.microsoft.com/office/drawing/2014/main" id="{9777D48A-FAAF-4EC5-B621-92A80AE06231}"/>
                    </a:ext>
                  </a:extLst>
                </p:cNvPr>
                <p:cNvSpPr/>
                <p:nvPr/>
              </p:nvSpPr>
              <p:spPr>
                <a:xfrm>
                  <a:off x="1" y="587827"/>
                  <a:ext cx="5268686" cy="1175657"/>
                </a:xfrm>
                <a:prstGeom prst="parallelogram">
                  <a:avLst>
                    <a:gd name="adj" fmla="val 102778"/>
                  </a:avLst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dirty="0"/>
                </a:p>
              </p:txBody>
            </p:sp>
            <p:sp>
              <p:nvSpPr>
                <p:cNvPr id="116" name="Retângulo 115">
                  <a:extLst>
                    <a:ext uri="{FF2B5EF4-FFF2-40B4-BE49-F238E27FC236}">
                      <a16:creationId xmlns:a16="http://schemas.microsoft.com/office/drawing/2014/main" id="{5C289AB7-000E-45C2-B458-721E9FA77404}"/>
                    </a:ext>
                  </a:extLst>
                </p:cNvPr>
                <p:cNvSpPr/>
                <p:nvPr/>
              </p:nvSpPr>
              <p:spPr>
                <a:xfrm>
                  <a:off x="0" y="587826"/>
                  <a:ext cx="1360714" cy="1175657"/>
                </a:xfrm>
                <a:prstGeom prst="rect">
                  <a:avLst/>
                </a:prstGeom>
                <a:solidFill>
                  <a:srgbClr val="258DA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/>
                </a:p>
              </p:txBody>
            </p:sp>
          </p:grpSp>
          <p:sp>
            <p:nvSpPr>
              <p:cNvPr id="111" name="Seta: Pentágono 110">
                <a:extLst>
                  <a:ext uri="{FF2B5EF4-FFF2-40B4-BE49-F238E27FC236}">
                    <a16:creationId xmlns:a16="http://schemas.microsoft.com/office/drawing/2014/main" id="{FC2164E7-C9EF-4BCD-B360-3557257FFFDB}"/>
                  </a:ext>
                </a:extLst>
              </p:cNvPr>
              <p:cNvSpPr/>
              <p:nvPr/>
            </p:nvSpPr>
            <p:spPr>
              <a:xfrm flipH="1">
                <a:off x="5456854" y="2542"/>
                <a:ext cx="6836228" cy="1763484"/>
              </a:xfrm>
              <a:prstGeom prst="homePlate">
                <a:avLst>
                  <a:gd name="adj" fmla="val 63580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12" name="Triângulo isósceles 111">
                <a:extLst>
                  <a:ext uri="{FF2B5EF4-FFF2-40B4-BE49-F238E27FC236}">
                    <a16:creationId xmlns:a16="http://schemas.microsoft.com/office/drawing/2014/main" id="{EC66D237-EE91-4F2C-B03B-676FB1555543}"/>
                  </a:ext>
                </a:extLst>
              </p:cNvPr>
              <p:cNvSpPr/>
              <p:nvPr/>
            </p:nvSpPr>
            <p:spPr>
              <a:xfrm>
                <a:off x="7186442" y="1231324"/>
                <a:ext cx="1334281" cy="532160"/>
              </a:xfrm>
              <a:prstGeom prst="triangle">
                <a:avLst>
                  <a:gd name="adj" fmla="val 37731"/>
                </a:avLst>
              </a:prstGeom>
              <a:solidFill>
                <a:srgbClr val="3F96B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07" name="Triângulo Retângulo 106">
              <a:extLst>
                <a:ext uri="{FF2B5EF4-FFF2-40B4-BE49-F238E27FC236}">
                  <a16:creationId xmlns:a16="http://schemas.microsoft.com/office/drawing/2014/main" id="{4C14AD47-C44C-477A-BD00-D822D9895548}"/>
                </a:ext>
              </a:extLst>
            </p:cNvPr>
            <p:cNvSpPr/>
            <p:nvPr/>
          </p:nvSpPr>
          <p:spPr>
            <a:xfrm rot="19181117">
              <a:off x="6939557" y="-781688"/>
              <a:ext cx="1659617" cy="1605677"/>
            </a:xfrm>
            <a:prstGeom prst="rtTriangle">
              <a:avLst/>
            </a:prstGeom>
            <a:solidFill>
              <a:srgbClr val="0080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35" name="Agrupar 34">
            <a:extLst>
              <a:ext uri="{FF2B5EF4-FFF2-40B4-BE49-F238E27FC236}">
                <a16:creationId xmlns:a16="http://schemas.microsoft.com/office/drawing/2014/main" id="{F7C1F41C-5112-48EA-8838-50FF81BC8DCF}"/>
              </a:ext>
            </a:extLst>
          </p:cNvPr>
          <p:cNvGrpSpPr/>
          <p:nvPr/>
        </p:nvGrpSpPr>
        <p:grpSpPr>
          <a:xfrm>
            <a:off x="401930" y="1124357"/>
            <a:ext cx="11076900" cy="1106678"/>
            <a:chOff x="144475" y="1239765"/>
            <a:chExt cx="11076900" cy="1106678"/>
          </a:xfrm>
        </p:grpSpPr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A1756510-F23B-4BB0-8CE4-112E17FF2203}"/>
                </a:ext>
              </a:extLst>
            </p:cNvPr>
            <p:cNvSpPr/>
            <p:nvPr/>
          </p:nvSpPr>
          <p:spPr>
            <a:xfrm>
              <a:off x="316637" y="1700112"/>
              <a:ext cx="10904738" cy="646331"/>
            </a:xfrm>
            <a:prstGeom prst="rect">
              <a:avLst/>
            </a:prstGeom>
            <a:ln w="19050">
              <a:solidFill>
                <a:schemeClr val="tx1"/>
              </a:solidFill>
              <a:prstDash val="dash"/>
            </a:ln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pt-PT" dirty="0">
                  <a:solidFill>
                    <a:srgbClr val="231F2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            </a:t>
              </a:r>
              <a:r>
                <a:rPr lang="pt-BR" dirty="0">
                  <a:solidFill>
                    <a:srgbClr val="231F20"/>
                  </a:solidFill>
                  <a:latin typeface="Arial" panose="020B0604020202020204" pitchFamily="34" charset="0"/>
                  <a:ea typeface="Calibri" panose="020F0502020204030204" pitchFamily="34" charset="0"/>
                </a:rPr>
                <a:t>ADULTO, LEIA A HISTÓRIA “ A REVOLTA DAS LETRAS” PARA A CRIANÇA E ORIENTE AS ATIVIDADES.</a:t>
              </a:r>
              <a:endParaRPr lang="pt-BR" sz="1100" dirty="0"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pic>
          <p:nvPicPr>
            <p:cNvPr id="34" name="Imagem 33">
              <a:extLst>
                <a:ext uri="{FF2B5EF4-FFF2-40B4-BE49-F238E27FC236}">
                  <a16:creationId xmlns:a16="http://schemas.microsoft.com/office/drawing/2014/main" id="{F545A837-6F41-41CE-9077-A72EDD4701FE}"/>
                </a:ext>
              </a:extLst>
            </p:cNvPr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711617">
              <a:off x="144475" y="1239765"/>
              <a:ext cx="873681" cy="73016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08FB495A-5637-4A21-8838-3EDE454D1CE1}"/>
              </a:ext>
            </a:extLst>
          </p:cNvPr>
          <p:cNvSpPr txBox="1"/>
          <p:nvPr/>
        </p:nvSpPr>
        <p:spPr>
          <a:xfrm>
            <a:off x="390617" y="2778711"/>
            <a:ext cx="11248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LEIA JUNTO COM UM ADULTO A HISTÓRIA “A REVOLTA DAS LETRAS”.</a:t>
            </a:r>
            <a:endParaRPr lang="pt-B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CaixaDeTexto 56">
            <a:extLst>
              <a:ext uri="{FF2B5EF4-FFF2-40B4-BE49-F238E27FC236}">
                <a16:creationId xmlns:a16="http://schemas.microsoft.com/office/drawing/2014/main" id="{5218CE9A-DD3C-4DB2-9666-1147B507A9AA}"/>
              </a:ext>
            </a:extLst>
          </p:cNvPr>
          <p:cNvSpPr txBox="1"/>
          <p:nvPr/>
        </p:nvSpPr>
        <p:spPr>
          <a:xfrm>
            <a:off x="404493" y="3224074"/>
            <a:ext cx="11248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VOCÊ OUVIU UM POUCO DE CADA LETRA DO ALFABETO. VAMOS ESTUDAR A LETRA </a:t>
            </a:r>
            <a:r>
              <a:rPr lang="pt-BR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 LEIA AS PALAVRAS.</a:t>
            </a:r>
          </a:p>
        </p:txBody>
      </p:sp>
      <p:graphicFrame>
        <p:nvGraphicFramePr>
          <p:cNvPr id="59" name="Tabela 58">
            <a:extLst>
              <a:ext uri="{FF2B5EF4-FFF2-40B4-BE49-F238E27FC236}">
                <a16:creationId xmlns:a16="http://schemas.microsoft.com/office/drawing/2014/main" id="{E084EC04-FD09-4DE4-976A-FEBA300131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224374"/>
              </p:ext>
            </p:extLst>
          </p:nvPr>
        </p:nvGraphicFramePr>
        <p:xfrm>
          <a:off x="3292928" y="4153529"/>
          <a:ext cx="5266690" cy="661262"/>
        </p:xfrm>
        <a:graphic>
          <a:graphicData uri="http://schemas.openxmlformats.org/drawingml/2006/table">
            <a:tbl>
              <a:tblPr firstRow="1" firstCol="1" bandRow="1"/>
              <a:tblGrid>
                <a:gridCol w="2633345">
                  <a:extLst>
                    <a:ext uri="{9D8B030D-6E8A-4147-A177-3AD203B41FA5}">
                      <a16:colId xmlns:a16="http://schemas.microsoft.com/office/drawing/2014/main" val="1298656540"/>
                    </a:ext>
                  </a:extLst>
                </a:gridCol>
                <a:gridCol w="2633345">
                  <a:extLst>
                    <a:ext uri="{9D8B030D-6E8A-4147-A177-3AD203B41FA5}">
                      <a16:colId xmlns:a16="http://schemas.microsoft.com/office/drawing/2014/main" val="3607710133"/>
                    </a:ext>
                  </a:extLst>
                </a:gridCol>
              </a:tblGrid>
              <a:tr h="6612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SONHO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170634"/>
                  </a:ext>
                </a:extLst>
              </a:tr>
            </a:tbl>
          </a:graphicData>
        </a:graphic>
      </p:graphicFrame>
      <p:pic>
        <p:nvPicPr>
          <p:cNvPr id="61" name="Imagem 60">
            <a:extLst>
              <a:ext uri="{FF2B5EF4-FFF2-40B4-BE49-F238E27FC236}">
                <a16:creationId xmlns:a16="http://schemas.microsoft.com/office/drawing/2014/main" id="{B612A012-57AC-46FA-8F00-77D471219E1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3" t="526" r="1027" b="5713"/>
          <a:stretch/>
        </p:blipFill>
        <p:spPr>
          <a:xfrm>
            <a:off x="9295752" y="4066147"/>
            <a:ext cx="2718693" cy="2718693"/>
          </a:xfrm>
          <a:prstGeom prst="ellipse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4883266" y="839192"/>
            <a:ext cx="12362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>
                <a:solidFill>
                  <a:srgbClr val="231F20"/>
                </a:solidFill>
                <a:latin typeface="Algerian" panose="04020705040A02060702" pitchFamily="82" charset="0"/>
                <a:ea typeface="Calibri" panose="020F0502020204030204" pitchFamily="34" charset="0"/>
                <a:cs typeface="Arial" panose="020B0604020202020204" pitchFamily="34" charset="0"/>
              </a:rPr>
              <a:t>5º DIA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63937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08FB495A-5637-4A21-8838-3EDE454D1CE1}"/>
              </a:ext>
            </a:extLst>
          </p:cNvPr>
          <p:cNvSpPr txBox="1"/>
          <p:nvPr/>
        </p:nvSpPr>
        <p:spPr>
          <a:xfrm>
            <a:off x="355106" y="1571029"/>
            <a:ext cx="11248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NAS DUAS PALAVRAS APARECEM A LETRA </a:t>
            </a:r>
            <a:r>
              <a:rPr lang="pt-BR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RECORTE </a:t>
            </a:r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REVISTAS E JORNAIS PALAVRAS EM QUE A </a:t>
            </a: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LETRA </a:t>
            </a:r>
            <a:r>
              <a:rPr lang="pt-BR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APARECE </a:t>
            </a:r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MESMA POSIÇÃO NAS PALAVRAS CASA E SONHO E COLE </a:t>
            </a: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SEU CADERNO:</a:t>
            </a:r>
            <a:endParaRPr lang="pt-B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C38224CB-7AC5-46B4-A6F0-6E26FF022D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629890"/>
              </p:ext>
            </p:extLst>
          </p:nvPr>
        </p:nvGraphicFramePr>
        <p:xfrm>
          <a:off x="553960" y="2742934"/>
          <a:ext cx="7089128" cy="3939076"/>
        </p:xfrm>
        <a:graphic>
          <a:graphicData uri="http://schemas.openxmlformats.org/drawingml/2006/table">
            <a:tbl>
              <a:tblPr firstRow="1" firstCol="1" bandRow="1"/>
              <a:tblGrid>
                <a:gridCol w="3544564">
                  <a:extLst>
                    <a:ext uri="{9D8B030D-6E8A-4147-A177-3AD203B41FA5}">
                      <a16:colId xmlns:a16="http://schemas.microsoft.com/office/drawing/2014/main" val="2644221224"/>
                    </a:ext>
                  </a:extLst>
                </a:gridCol>
                <a:gridCol w="3544564">
                  <a:extLst>
                    <a:ext uri="{9D8B030D-6E8A-4147-A177-3AD203B41FA5}">
                      <a16:colId xmlns:a16="http://schemas.microsoft.com/office/drawing/2014/main" val="1399968323"/>
                    </a:ext>
                  </a:extLst>
                </a:gridCol>
              </a:tblGrid>
              <a:tr h="6251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SONHO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7831745"/>
                  </a:ext>
                </a:extLst>
              </a:tr>
              <a:tr h="33139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PT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5418708"/>
                  </a:ext>
                </a:extLst>
              </a:tr>
            </a:tbl>
          </a:graphicData>
        </a:graphic>
      </p:graphicFrame>
      <p:pic>
        <p:nvPicPr>
          <p:cNvPr id="29" name="Imagem 28">
            <a:extLst>
              <a:ext uri="{FF2B5EF4-FFF2-40B4-BE49-F238E27FC236}">
                <a16:creationId xmlns:a16="http://schemas.microsoft.com/office/drawing/2014/main" id="{EFA9BF57-5563-459E-98C6-5C5B2C21339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8" t="7165" r="12843" b="17271"/>
          <a:stretch/>
        </p:blipFill>
        <p:spPr bwMode="auto">
          <a:xfrm>
            <a:off x="8343973" y="4458135"/>
            <a:ext cx="2712720" cy="18884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Imagem 29">
            <a:extLst>
              <a:ext uri="{FF2B5EF4-FFF2-40B4-BE49-F238E27FC236}">
                <a16:creationId xmlns:a16="http://schemas.microsoft.com/office/drawing/2014/main" id="{FFE7CFDD-0D3C-4323-9A19-FB4EB4B84DC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2" t="6645" b="53355"/>
          <a:stretch/>
        </p:blipFill>
        <p:spPr bwMode="auto">
          <a:xfrm rot="19322260">
            <a:off x="9892026" y="3187132"/>
            <a:ext cx="2228850" cy="939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43306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039"/>
            <a:ext cx="12202884" cy="1390001"/>
            <a:chOff x="0" y="-9184"/>
            <a:chExt cx="12202884" cy="2512621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9184"/>
              <a:ext cx="6585857" cy="890926"/>
              <a:chOff x="0" y="-12245"/>
              <a:chExt cx="6585857" cy="1187901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-12245"/>
                <a:ext cx="6585857" cy="1175658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9184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255820"/>
              <a:ext cx="967377" cy="507661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9047025">
            <a:off x="6972933" y="-469575"/>
            <a:ext cx="1011102" cy="951784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CaixaDeTexto 55">
            <a:extLst>
              <a:ext uri="{FF2B5EF4-FFF2-40B4-BE49-F238E27FC236}">
                <a16:creationId xmlns:a16="http://schemas.microsoft.com/office/drawing/2014/main" id="{08FB495A-5637-4A21-8838-3EDE454D1CE1}"/>
              </a:ext>
            </a:extLst>
          </p:cNvPr>
          <p:cNvSpPr txBox="1"/>
          <p:nvPr/>
        </p:nvSpPr>
        <p:spPr>
          <a:xfrm>
            <a:off x="346228" y="1393890"/>
            <a:ext cx="112480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AGORA, </a:t>
            </a:r>
            <a:r>
              <a:rPr lang="pt-BR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RESPONDA EM SEU CADERNO:</a:t>
            </a:r>
            <a:endParaRPr lang="pt-B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UcParenR"/>
            </a:pPr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LETRA </a:t>
            </a:r>
            <a:r>
              <a:rPr lang="pt-BR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TEM O MESMO SOM NAS DUAS PALAVRAS?</a:t>
            </a:r>
          </a:p>
          <a:p>
            <a:pPr marL="342900" indent="-342900">
              <a:buAutoNum type="alphaUcParenR"/>
            </a:pPr>
            <a:endParaRPr lang="pt-B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UcParenR"/>
            </a:pPr>
            <a:endParaRPr lang="pt-B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UcParenR"/>
            </a:pPr>
            <a:endParaRPr lang="pt-B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UcParenR"/>
            </a:pPr>
            <a:endParaRPr lang="pt-B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UcParenR"/>
            </a:pPr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SONS A LETRA S TEM NAS PALAVRAS CASA E SONHO?</a:t>
            </a:r>
          </a:p>
          <a:p>
            <a:pPr marL="342900" indent="-342900">
              <a:buAutoNum type="alphaUcParenR"/>
            </a:pPr>
            <a:endParaRPr lang="pt-B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CASA:</a:t>
            </a:r>
          </a:p>
          <a:p>
            <a:pPr lvl="1"/>
            <a:endParaRPr lang="pt-B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SONHO:</a:t>
            </a:r>
          </a:p>
          <a:p>
            <a:pPr marL="342900" indent="-342900">
              <a:buAutoNum type="alphaUcParenR"/>
            </a:pPr>
            <a:endParaRPr lang="pt-B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UcParenR"/>
            </a:pPr>
            <a:endParaRPr lang="pt-B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UcParenR"/>
            </a:pPr>
            <a:r>
              <a:rPr lang="pt-BR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QUE </a:t>
            </a:r>
            <a:r>
              <a:rPr lang="pt-BR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SOM DA LETRA S MUDOU DE UMA PALAVRA PARA OUTRA?</a:t>
            </a:r>
          </a:p>
          <a:p>
            <a:pPr lvl="1"/>
            <a:endParaRPr lang="pt-BR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BD2E619-4777-469A-AEA8-400A2D9C3EE2}"/>
              </a:ext>
            </a:extLst>
          </p:cNvPr>
          <p:cNvSpPr txBox="1"/>
          <p:nvPr/>
        </p:nvSpPr>
        <p:spPr>
          <a:xfrm>
            <a:off x="455720" y="2405849"/>
            <a:ext cx="11280560" cy="7457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7E465CAA-B3AB-470C-AC01-37A97A66D342}"/>
              </a:ext>
            </a:extLst>
          </p:cNvPr>
          <p:cNvSpPr txBox="1"/>
          <p:nvPr/>
        </p:nvSpPr>
        <p:spPr>
          <a:xfrm>
            <a:off x="455720" y="5786367"/>
            <a:ext cx="11280560" cy="7457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CC095081-139E-4FB5-9E81-A89B3B866897}"/>
              </a:ext>
            </a:extLst>
          </p:cNvPr>
          <p:cNvSpPr txBox="1"/>
          <p:nvPr/>
        </p:nvSpPr>
        <p:spPr>
          <a:xfrm>
            <a:off x="1635292" y="3824978"/>
            <a:ext cx="51489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1DB71B14-49F7-4163-B19F-055C577094DD}"/>
              </a:ext>
            </a:extLst>
          </p:cNvPr>
          <p:cNvSpPr txBox="1"/>
          <p:nvPr/>
        </p:nvSpPr>
        <p:spPr>
          <a:xfrm>
            <a:off x="1823203" y="4402869"/>
            <a:ext cx="496103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10848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169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Algerian</vt:lpstr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22</cp:revision>
  <dcterms:created xsi:type="dcterms:W3CDTF">2020-03-26T18:29:34Z</dcterms:created>
  <dcterms:modified xsi:type="dcterms:W3CDTF">2020-04-03T19:31:10Z</dcterms:modified>
</cp:coreProperties>
</file>