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88"/>
    <a:srgbClr val="0080A5"/>
    <a:srgbClr val="258DAB"/>
    <a:srgbClr val="3F96B0"/>
    <a:srgbClr val="C86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aixaDeTexto 43">
            <a:extLst>
              <a:ext uri="{FF2B5EF4-FFF2-40B4-BE49-F238E27FC236}">
                <a16:creationId xmlns:a16="http://schemas.microsoft.com/office/drawing/2014/main" id="{55785CBE-A4BB-4F81-8FC2-E74E04B3528A}"/>
              </a:ext>
            </a:extLst>
          </p:cNvPr>
          <p:cNvSpPr txBox="1"/>
          <p:nvPr/>
        </p:nvSpPr>
        <p:spPr>
          <a:xfrm>
            <a:off x="827314" y="2835736"/>
            <a:ext cx="10537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599509" y="3892377"/>
            <a:ext cx="94972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Língua Portuguesa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1º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  <a:p>
            <a:pPr algn="r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3º dia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5252C121-1285-4539-8A32-34B856AFA7A3}"/>
              </a:ext>
            </a:extLst>
          </p:cNvPr>
          <p:cNvGrpSpPr/>
          <p:nvPr/>
        </p:nvGrpSpPr>
        <p:grpSpPr>
          <a:xfrm>
            <a:off x="0" y="-903767"/>
            <a:ext cx="13475251" cy="3527949"/>
            <a:chOff x="0" y="-903767"/>
            <a:chExt cx="13475251" cy="3527949"/>
          </a:xfrm>
        </p:grpSpPr>
        <p:grpSp>
          <p:nvGrpSpPr>
            <p:cNvPr id="28" name="Agrupar 27">
              <a:extLst>
                <a:ext uri="{FF2B5EF4-FFF2-40B4-BE49-F238E27FC236}">
                  <a16:creationId xmlns:a16="http://schemas.microsoft.com/office/drawing/2014/main" id="{10315286-9EF2-4264-B3AA-24CBC5880BD3}"/>
                </a:ext>
              </a:extLst>
            </p:cNvPr>
            <p:cNvGrpSpPr/>
            <p:nvPr/>
          </p:nvGrpSpPr>
          <p:grpSpPr>
            <a:xfrm>
              <a:off x="0" y="-3"/>
              <a:ext cx="12191999" cy="2503438"/>
              <a:chOff x="0" y="-1"/>
              <a:chExt cx="12293082" cy="2503438"/>
            </a:xfrm>
          </p:grpSpPr>
          <p:sp>
            <p:nvSpPr>
              <p:cNvPr id="22" name="Meio-quadro 21">
                <a:extLst>
                  <a:ext uri="{FF2B5EF4-FFF2-40B4-BE49-F238E27FC236}">
                    <a16:creationId xmlns:a16="http://schemas.microsoft.com/office/drawing/2014/main" id="{2386FA7D-ED91-41C7-8529-CB099B50D138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" name="Agrupar 9">
                <a:extLst>
                  <a:ext uri="{FF2B5EF4-FFF2-40B4-BE49-F238E27FC236}">
                    <a16:creationId xmlns:a16="http://schemas.microsoft.com/office/drawing/2014/main" id="{1B2B1014-05C9-4961-A89C-A076AB37B73E}"/>
                  </a:ext>
                </a:extLst>
              </p:cNvPr>
              <p:cNvGrpSpPr/>
              <p:nvPr/>
            </p:nvGrpSpPr>
            <p:grpSpPr>
              <a:xfrm>
                <a:off x="0" y="-1"/>
                <a:ext cx="6585857" cy="881744"/>
                <a:chOff x="0" y="-1"/>
                <a:chExt cx="6585857" cy="1175658"/>
              </a:xfrm>
            </p:grpSpPr>
            <p:sp>
              <p:nvSpPr>
                <p:cNvPr id="6" name="Paralelogramo 5">
                  <a:extLst>
                    <a:ext uri="{FF2B5EF4-FFF2-40B4-BE49-F238E27FC236}">
                      <a16:creationId xmlns:a16="http://schemas.microsoft.com/office/drawing/2014/main" id="{1FF52ECB-52F4-4A5B-BE3A-756D33F7C100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9" name="Retângulo 8">
                  <a:extLst>
                    <a:ext uri="{FF2B5EF4-FFF2-40B4-BE49-F238E27FC236}">
                      <a16:creationId xmlns:a16="http://schemas.microsoft.com/office/drawing/2014/main" id="{9B6ED52D-0C9D-45CA-A869-98D9598BF12C}"/>
                    </a:ext>
                  </a:extLst>
                </p:cNvPr>
                <p:cNvSpPr/>
                <p:nvPr/>
              </p:nvSpPr>
              <p:spPr>
                <a:xfrm>
                  <a:off x="0" y="-1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grpSp>
            <p:nvGrpSpPr>
              <p:cNvPr id="16" name="Agrupar 15">
                <a:extLst>
                  <a:ext uri="{FF2B5EF4-FFF2-40B4-BE49-F238E27FC236}">
                    <a16:creationId xmlns:a16="http://schemas.microsoft.com/office/drawing/2014/main" id="{2A60ACC0-C683-44AF-A1F6-CDB997E76731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3" name="Paralelogramo 12">
                  <a:extLst>
                    <a:ext uri="{FF2B5EF4-FFF2-40B4-BE49-F238E27FC236}">
                      <a16:creationId xmlns:a16="http://schemas.microsoft.com/office/drawing/2014/main" id="{EF058F88-E176-49B1-B820-8924D64B40DE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5" name="Retângulo 14">
                  <a:extLst>
                    <a:ext uri="{FF2B5EF4-FFF2-40B4-BE49-F238E27FC236}">
                      <a16:creationId xmlns:a16="http://schemas.microsoft.com/office/drawing/2014/main" id="{ED7A6748-AD65-481B-9CFD-F57AAA4C8E85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23" name="Seta: Pentágono 22">
                <a:extLst>
                  <a:ext uri="{FF2B5EF4-FFF2-40B4-BE49-F238E27FC236}">
                    <a16:creationId xmlns:a16="http://schemas.microsoft.com/office/drawing/2014/main" id="{51CBF7FF-007A-44A7-9CC5-6B2EED64A36F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25" name="Triângulo isósceles 24">
                <a:extLst>
                  <a:ext uri="{FF2B5EF4-FFF2-40B4-BE49-F238E27FC236}">
                    <a16:creationId xmlns:a16="http://schemas.microsoft.com/office/drawing/2014/main" id="{DA00C51D-8223-4351-AB2C-B896C5F3B95F}"/>
                  </a:ext>
                </a:extLst>
              </p:cNvPr>
              <p:cNvSpPr/>
              <p:nvPr/>
            </p:nvSpPr>
            <p:spPr>
              <a:xfrm>
                <a:off x="7186444" y="1283904"/>
                <a:ext cx="1334281" cy="479579"/>
              </a:xfrm>
              <a:prstGeom prst="triangle">
                <a:avLst>
                  <a:gd name="adj" fmla="val 5316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Paralelogramo 25">
                <a:extLst>
                  <a:ext uri="{FF2B5EF4-FFF2-40B4-BE49-F238E27FC236}">
                    <a16:creationId xmlns:a16="http://schemas.microsoft.com/office/drawing/2014/main" id="{524C9A7F-08A8-4823-B028-63CF094F482E}"/>
                  </a:ext>
                </a:extLst>
              </p:cNvPr>
              <p:cNvSpPr/>
              <p:nvPr/>
            </p:nvSpPr>
            <p:spPr>
              <a:xfrm flipH="1">
                <a:off x="7053940" y="1763208"/>
                <a:ext cx="5148944" cy="740229"/>
              </a:xfrm>
              <a:prstGeom prst="parallelogram">
                <a:avLst>
                  <a:gd name="adj" fmla="val 85030"/>
                </a:avLst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Retângulo 26">
                <a:extLst>
                  <a:ext uri="{FF2B5EF4-FFF2-40B4-BE49-F238E27FC236}">
                    <a16:creationId xmlns:a16="http://schemas.microsoft.com/office/drawing/2014/main" id="{AC2770FC-625C-46B8-9179-34D7EB4D1404}"/>
                  </a:ext>
                </a:extLst>
              </p:cNvPr>
              <p:cNvSpPr/>
              <p:nvPr/>
            </p:nvSpPr>
            <p:spPr>
              <a:xfrm>
                <a:off x="11430004" y="1763208"/>
                <a:ext cx="863078" cy="740229"/>
              </a:xfrm>
              <a:prstGeom prst="rect">
                <a:avLst/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pic>
          <p:nvPicPr>
            <p:cNvPr id="46" name="Imagem 45">
              <a:extLst>
                <a:ext uri="{FF2B5EF4-FFF2-40B4-BE49-F238E27FC236}">
                  <a16:creationId xmlns:a16="http://schemas.microsoft.com/office/drawing/2014/main" id="{203484A5-EEA3-419F-8956-224D1C7F5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9067" y="-272879"/>
              <a:ext cx="6136184" cy="2897061"/>
            </a:xfrm>
            <a:prstGeom prst="rect">
              <a:avLst/>
            </a:prstGeom>
          </p:spPr>
        </p:pic>
        <p:sp>
          <p:nvSpPr>
            <p:cNvPr id="24" name="Triângulo Retângulo 23">
              <a:extLst>
                <a:ext uri="{FF2B5EF4-FFF2-40B4-BE49-F238E27FC236}">
                  <a16:creationId xmlns:a16="http://schemas.microsoft.com/office/drawing/2014/main" id="{5C406976-F92B-44B9-8D29-4DEB44D4D631}"/>
                </a:ext>
              </a:extLst>
            </p:cNvPr>
            <p:cNvSpPr/>
            <p:nvPr/>
          </p:nvSpPr>
          <p:spPr>
            <a:xfrm rot="18903924">
              <a:off x="6912578" y="-903767"/>
              <a:ext cx="1783396" cy="181710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104" name="Agrupar 103">
            <a:extLst>
              <a:ext uri="{FF2B5EF4-FFF2-40B4-BE49-F238E27FC236}">
                <a16:creationId xmlns:a16="http://schemas.microsoft.com/office/drawing/2014/main" id="{19718E62-4DBA-4A9A-B2E9-05E679656FF5}"/>
              </a:ext>
            </a:extLst>
          </p:cNvPr>
          <p:cNvGrpSpPr/>
          <p:nvPr/>
        </p:nvGrpSpPr>
        <p:grpSpPr>
          <a:xfrm rot="10800000">
            <a:off x="-1" y="5343536"/>
            <a:ext cx="12203574" cy="2297043"/>
            <a:chOff x="-11575" y="-781688"/>
            <a:chExt cx="12203574" cy="2547712"/>
          </a:xfrm>
        </p:grpSpPr>
        <p:grpSp>
          <p:nvGrpSpPr>
            <p:cNvPr id="105" name="Agrupar 104">
              <a:extLst>
                <a:ext uri="{FF2B5EF4-FFF2-40B4-BE49-F238E27FC236}">
                  <a16:creationId xmlns:a16="http://schemas.microsoft.com/office/drawing/2014/main" id="{98920840-2848-4A82-8CD7-4104DA275670}"/>
                </a:ext>
              </a:extLst>
            </p:cNvPr>
            <p:cNvGrpSpPr/>
            <p:nvPr/>
          </p:nvGrpSpPr>
          <p:grpSpPr>
            <a:xfrm>
              <a:off x="-11575" y="-12841"/>
              <a:ext cx="12203574" cy="1778865"/>
              <a:chOff x="-11671" y="-12839"/>
              <a:chExt cx="12304753" cy="1778865"/>
            </a:xfrm>
          </p:grpSpPr>
          <p:sp>
            <p:nvSpPr>
              <p:cNvPr id="108" name="Meio-quadro 107">
                <a:extLst>
                  <a:ext uri="{FF2B5EF4-FFF2-40B4-BE49-F238E27FC236}">
                    <a16:creationId xmlns:a16="http://schemas.microsoft.com/office/drawing/2014/main" id="{FA57CBFD-5DB0-4A9B-A966-861E4976AFB5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9" name="Agrupar 108">
                <a:extLst>
                  <a:ext uri="{FF2B5EF4-FFF2-40B4-BE49-F238E27FC236}">
                    <a16:creationId xmlns:a16="http://schemas.microsoft.com/office/drawing/2014/main" id="{8B8051CF-03D3-4485-AA5B-66A5C5E41601}"/>
                  </a:ext>
                </a:extLst>
              </p:cNvPr>
              <p:cNvGrpSpPr/>
              <p:nvPr/>
            </p:nvGrpSpPr>
            <p:grpSpPr>
              <a:xfrm>
                <a:off x="-11671" y="-12839"/>
                <a:ext cx="6585857" cy="911286"/>
                <a:chOff x="-11671" y="-17118"/>
                <a:chExt cx="6585857" cy="1215046"/>
              </a:xfrm>
            </p:grpSpPr>
            <p:sp>
              <p:nvSpPr>
                <p:cNvPr id="117" name="Paralelogramo 116">
                  <a:extLst>
                    <a:ext uri="{FF2B5EF4-FFF2-40B4-BE49-F238E27FC236}">
                      <a16:creationId xmlns:a16="http://schemas.microsoft.com/office/drawing/2014/main" id="{97746DB6-83D2-4F28-9DC0-84FAA89F8941}"/>
                    </a:ext>
                  </a:extLst>
                </p:cNvPr>
                <p:cNvSpPr/>
                <p:nvPr/>
              </p:nvSpPr>
              <p:spPr>
                <a:xfrm>
                  <a:off x="-11671" y="22271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8" name="Retângulo 117">
                  <a:extLst>
                    <a:ext uri="{FF2B5EF4-FFF2-40B4-BE49-F238E27FC236}">
                      <a16:creationId xmlns:a16="http://schemas.microsoft.com/office/drawing/2014/main" id="{41E2DC74-B9EB-4DB0-BC28-573BE64E9D0C}"/>
                    </a:ext>
                  </a:extLst>
                </p:cNvPr>
                <p:cNvSpPr/>
                <p:nvPr/>
              </p:nvSpPr>
              <p:spPr>
                <a:xfrm>
                  <a:off x="0" y="-17118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</p:grpSp>
          <p:grpSp>
            <p:nvGrpSpPr>
              <p:cNvPr id="110" name="Agrupar 109">
                <a:extLst>
                  <a:ext uri="{FF2B5EF4-FFF2-40B4-BE49-F238E27FC236}">
                    <a16:creationId xmlns:a16="http://schemas.microsoft.com/office/drawing/2014/main" id="{B55E7A0B-E3A1-4E40-9188-F99137C6F4CD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15" name="Paralelogramo 114">
                  <a:extLst>
                    <a:ext uri="{FF2B5EF4-FFF2-40B4-BE49-F238E27FC236}">
                      <a16:creationId xmlns:a16="http://schemas.microsoft.com/office/drawing/2014/main" id="{9777D48A-FAAF-4EC5-B621-92A80AE06231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6" name="Retângulo 115">
                  <a:extLst>
                    <a:ext uri="{FF2B5EF4-FFF2-40B4-BE49-F238E27FC236}">
                      <a16:creationId xmlns:a16="http://schemas.microsoft.com/office/drawing/2014/main" id="{5C289AB7-000E-45C2-B458-721E9FA77404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111" name="Seta: Pentágono 110">
                <a:extLst>
                  <a:ext uri="{FF2B5EF4-FFF2-40B4-BE49-F238E27FC236}">
                    <a16:creationId xmlns:a16="http://schemas.microsoft.com/office/drawing/2014/main" id="{FC2164E7-C9EF-4BCD-B360-3557257FFFDB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12" name="Triângulo isósceles 111">
                <a:extLst>
                  <a:ext uri="{FF2B5EF4-FFF2-40B4-BE49-F238E27FC236}">
                    <a16:creationId xmlns:a16="http://schemas.microsoft.com/office/drawing/2014/main" id="{EC66D237-EE91-4F2C-B03B-676FB1555543}"/>
                  </a:ext>
                </a:extLst>
              </p:cNvPr>
              <p:cNvSpPr/>
              <p:nvPr/>
            </p:nvSpPr>
            <p:spPr>
              <a:xfrm>
                <a:off x="7186442" y="1231324"/>
                <a:ext cx="1334281" cy="532160"/>
              </a:xfrm>
              <a:prstGeom prst="triangle">
                <a:avLst>
                  <a:gd name="adj" fmla="val 3773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07" name="Triângulo Retângulo 106">
              <a:extLst>
                <a:ext uri="{FF2B5EF4-FFF2-40B4-BE49-F238E27FC236}">
                  <a16:creationId xmlns:a16="http://schemas.microsoft.com/office/drawing/2014/main" id="{4C14AD47-C44C-477A-BD00-D822D9895548}"/>
                </a:ext>
              </a:extLst>
            </p:cNvPr>
            <p:cNvSpPr/>
            <p:nvPr/>
          </p:nvSpPr>
          <p:spPr>
            <a:xfrm rot="19181117">
              <a:off x="6939557" y="-781688"/>
              <a:ext cx="1659617" cy="160567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m 31">
            <a:extLst>
              <a:ext uri="{FF2B5EF4-FFF2-40B4-BE49-F238E27FC236}">
                <a16:creationId xmlns:a16="http://schemas.microsoft.com/office/drawing/2014/main" id="{B7F50DE9-61D1-4E24-9E98-07B889BF2D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49" t="24503" r="39826" b="54207"/>
          <a:stretch/>
        </p:blipFill>
        <p:spPr>
          <a:xfrm>
            <a:off x="10916655" y="3323404"/>
            <a:ext cx="1171772" cy="1074187"/>
          </a:xfrm>
          <a:prstGeom prst="rect">
            <a:avLst/>
          </a:prstGeom>
        </p:spPr>
      </p:pic>
      <p:sp>
        <p:nvSpPr>
          <p:cNvPr id="14" name="Elipse 13">
            <a:extLst>
              <a:ext uri="{FF2B5EF4-FFF2-40B4-BE49-F238E27FC236}">
                <a16:creationId xmlns:a16="http://schemas.microsoft.com/office/drawing/2014/main" id="{69D0D202-4661-46C6-9DF4-6CF2718D106C}"/>
              </a:ext>
            </a:extLst>
          </p:cNvPr>
          <p:cNvSpPr/>
          <p:nvPr/>
        </p:nvSpPr>
        <p:spPr>
          <a:xfrm>
            <a:off x="335652" y="4373205"/>
            <a:ext cx="1763186" cy="53860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 de Texto 2">
            <a:extLst>
              <a:ext uri="{FF2B5EF4-FFF2-40B4-BE49-F238E27FC236}">
                <a16:creationId xmlns:a16="http://schemas.microsoft.com/office/drawing/2014/main" id="{E665608B-5800-41D3-A467-B4CC11124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637" y="1629017"/>
            <a:ext cx="11558726" cy="538609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Bef>
                <a:spcPts val="1215"/>
              </a:spcBef>
              <a:spcAft>
                <a:spcPts val="0"/>
              </a:spcAft>
            </a:pPr>
            <a:r>
              <a:rPr lang="pt-PT" sz="18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ADULTO</a:t>
            </a:r>
            <a:r>
              <a:rPr lang="pt-PT" sz="1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FAÇA A LEITURA EM VOZ ALTA PARA A CRIANÇA E A AJUDE NAS ATIVIDADES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3A58497E-2E20-4CDB-B996-E8733C9845FC}"/>
              </a:ext>
            </a:extLst>
          </p:cNvPr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2656" r="12688"/>
          <a:stretch/>
        </p:blipFill>
        <p:spPr bwMode="auto">
          <a:xfrm rot="20222735">
            <a:off x="193360" y="1112337"/>
            <a:ext cx="835511" cy="9093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AD2D793A-0657-4E1E-A122-4999383BE4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933114"/>
              </p:ext>
            </p:extLst>
          </p:nvPr>
        </p:nvGraphicFramePr>
        <p:xfrm>
          <a:off x="2334826" y="3744538"/>
          <a:ext cx="8682361" cy="2973295"/>
        </p:xfrm>
        <a:graphic>
          <a:graphicData uri="http://schemas.openxmlformats.org/drawingml/2006/table">
            <a:tbl>
              <a:tblPr firstRow="1" firstCol="1" bandRow="1"/>
              <a:tblGrid>
                <a:gridCol w="4044161">
                  <a:extLst>
                    <a:ext uri="{9D8B030D-6E8A-4147-A177-3AD203B41FA5}">
                      <a16:colId xmlns:a16="http://schemas.microsoft.com/office/drawing/2014/main" val="1059914985"/>
                    </a:ext>
                  </a:extLst>
                </a:gridCol>
                <a:gridCol w="4638200">
                  <a:extLst>
                    <a:ext uri="{9D8B030D-6E8A-4147-A177-3AD203B41FA5}">
                      <a16:colId xmlns:a16="http://schemas.microsoft.com/office/drawing/2014/main" val="4229770070"/>
                    </a:ext>
                  </a:extLst>
                </a:gridCol>
              </a:tblGrid>
              <a:tr h="2973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61160" algn="l"/>
                        </a:tabLs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TODAS AS COISAS TÊM NOME: CASA, JANELA E JARDIM.  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61160" algn="l"/>
                        </a:tabLs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COISAS NÃO TÊM SOBRENOME, MAS A GENTE, SIM.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61160" algn="l"/>
                        </a:tabLs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61160" algn="l"/>
                        </a:tabLs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TODAS AS FLORES TÊM NOME: ROSA, CAMÉLIA E JASMIM. 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61160" algn="l"/>
                        </a:tabLs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FLORES NÃO TÊM SOBRENOME, 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61160" algn="l"/>
                        </a:tabLs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 A GENTE, SIM.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61160" algn="l"/>
                        </a:tabLs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TODO BRINQUEDO TEM NOME: 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61160" algn="l"/>
                        </a:tabLs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BOLA, BONECA E PATINS. BRINQUEDOS NÃO TÊM SOBRENOME, 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61160" algn="l"/>
                        </a:tabLs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 A GENTE, SIM.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61160" algn="l"/>
                        </a:tabLs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61160" algn="l"/>
                        </a:tabLs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COISAS GOSTOSAS TÊM NOME: 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61160" algn="l"/>
                        </a:tabLs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BOLO, MINGAU E PUDIM. 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61160" algn="l"/>
                        </a:tabLs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DOCES NÃO TÊM SOBRENOME, 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61160" algn="l"/>
                        </a:tabLs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 A GENTE, SIM.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853625"/>
                  </a:ext>
                </a:extLst>
              </a:tr>
            </a:tbl>
          </a:graphicData>
        </a:graphic>
      </p:graphicFrame>
      <p:sp>
        <p:nvSpPr>
          <p:cNvPr id="31" name="Caixa de Texto 2">
            <a:extLst>
              <a:ext uri="{FF2B5EF4-FFF2-40B4-BE49-F238E27FC236}">
                <a16:creationId xmlns:a16="http://schemas.microsoft.com/office/drawing/2014/main" id="{669D62F0-F243-43F5-9FDB-19427EC24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6447" y="6211669"/>
            <a:ext cx="3121980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pt-PT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TOQUINHO E ANDREATO, Elifas. Canção de Todas as Crianças.</a:t>
            </a:r>
            <a:br>
              <a:rPr lang="pt-PT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PT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Rio de Janeiro: Polygram, 1987. 1 CD.</a:t>
            </a:r>
            <a:endParaRPr lang="pt-BR" sz="12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A91EE847-66B9-449A-8E86-15FE3387043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7" t="8836" r="53226" b="54504"/>
          <a:stretch/>
        </p:blipFill>
        <p:spPr>
          <a:xfrm>
            <a:off x="291518" y="3094970"/>
            <a:ext cx="1763186" cy="1503663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66232A69-65A7-4E8B-9C18-A25D6D3336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12" t="41555" r="8411" b="28846"/>
          <a:stretch/>
        </p:blipFill>
        <p:spPr>
          <a:xfrm>
            <a:off x="11014833" y="4883829"/>
            <a:ext cx="830343" cy="1098351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4918833" y="905162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32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3º DIA</a:t>
            </a:r>
            <a:br>
              <a:rPr lang="pt-PT" sz="32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sz="3200" dirty="0"/>
          </a:p>
        </p:txBody>
      </p:sp>
      <p:sp>
        <p:nvSpPr>
          <p:cNvPr id="29" name="Caixa de Texto 2"/>
          <p:cNvSpPr txBox="1">
            <a:spLocks noChangeArrowheads="1"/>
          </p:cNvSpPr>
          <p:nvPr/>
        </p:nvSpPr>
        <p:spPr bwMode="auto">
          <a:xfrm>
            <a:off x="465985" y="2388729"/>
            <a:ext cx="10728883" cy="565150"/>
          </a:xfrm>
          <a:prstGeom prst="round2Same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Bef>
                <a:spcPts val="500"/>
              </a:spcBef>
              <a:spcAft>
                <a:spcPts val="0"/>
              </a:spcAft>
            </a:pPr>
            <a:r>
              <a:rPr lang="pt-PT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1. LEIA O TEXTO JUNTO COM </a:t>
            </a:r>
            <a:r>
              <a:rPr lang="pt-PT" sz="28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UM </a:t>
            </a:r>
            <a:r>
              <a:rPr lang="pt-PT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ADULTO.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120288" y="3140322"/>
            <a:ext cx="47307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GENTE TEM SOBRENOME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06393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229D69C-3BC9-4D3B-8830-14EF5E79144F}"/>
              </a:ext>
            </a:extLst>
          </p:cNvPr>
          <p:cNvSpPr txBox="1"/>
          <p:nvPr/>
        </p:nvSpPr>
        <p:spPr>
          <a:xfrm>
            <a:off x="408373" y="2201662"/>
            <a:ext cx="11212497" cy="967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4FC58E0F-1926-493C-94C4-F35C6AF3514B}"/>
              </a:ext>
            </a:extLst>
          </p:cNvPr>
          <p:cNvSpPr txBox="1"/>
          <p:nvPr/>
        </p:nvSpPr>
        <p:spPr>
          <a:xfrm>
            <a:off x="316637" y="3429000"/>
            <a:ext cx="1155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A) QUANTAS  PALAVRAS TEM SEU NOME COMPLETO?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F433F6-993D-492E-9EC7-89DF00EAFBF7}"/>
              </a:ext>
            </a:extLst>
          </p:cNvPr>
          <p:cNvSpPr txBox="1"/>
          <p:nvPr/>
        </p:nvSpPr>
        <p:spPr>
          <a:xfrm>
            <a:off x="408373" y="3906175"/>
            <a:ext cx="11212497" cy="6924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4F07A34-4248-44EE-9A18-7664319BEC59}"/>
              </a:ext>
            </a:extLst>
          </p:cNvPr>
          <p:cNvSpPr txBox="1"/>
          <p:nvPr/>
        </p:nvSpPr>
        <p:spPr>
          <a:xfrm>
            <a:off x="408373" y="4815396"/>
            <a:ext cx="1155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B) VOCÊ POSSUI QUANTOS  SOBRENOMES?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688F67CB-64FD-4441-B31A-B2E73DB610D6}"/>
              </a:ext>
            </a:extLst>
          </p:cNvPr>
          <p:cNvSpPr txBox="1"/>
          <p:nvPr/>
        </p:nvSpPr>
        <p:spPr>
          <a:xfrm>
            <a:off x="408373" y="5371566"/>
            <a:ext cx="11212497" cy="6924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1" name="Caixa de Texto 2"/>
          <p:cNvSpPr txBox="1">
            <a:spLocks noChangeArrowheads="1"/>
          </p:cNvSpPr>
          <p:nvPr/>
        </p:nvSpPr>
        <p:spPr bwMode="auto">
          <a:xfrm>
            <a:off x="408372" y="1459011"/>
            <a:ext cx="11212497" cy="845966"/>
          </a:xfrm>
          <a:prstGeom prst="round2Same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Bef>
                <a:spcPts val="500"/>
              </a:spcBef>
              <a:spcAft>
                <a:spcPts val="0"/>
              </a:spcAft>
            </a:pPr>
            <a:r>
              <a:rPr lang="pt-PT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2. ESCREVA </a:t>
            </a:r>
            <a:r>
              <a:rPr lang="pt-PT" sz="2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 CADERNO O SEU </a:t>
            </a:r>
            <a:r>
              <a:rPr lang="pt-PT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NOME COMPLETO. CIRCULE CADA PALAVRA DO NOME. DEPOIS, PINTE APENAS SEUS SOBRENOMES.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t-PT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pSp>
        <p:nvGrpSpPr>
          <p:cNvPr id="32" name="Group 261"/>
          <p:cNvGrpSpPr>
            <a:grpSpLocks/>
          </p:cNvGrpSpPr>
          <p:nvPr/>
        </p:nvGrpSpPr>
        <p:grpSpPr bwMode="auto">
          <a:xfrm rot="20694343">
            <a:off x="10315206" y="3444129"/>
            <a:ext cx="1402397" cy="1397442"/>
            <a:chOff x="3673" y="328"/>
            <a:chExt cx="4515" cy="3375"/>
          </a:xfrm>
        </p:grpSpPr>
        <p:sp>
          <p:nvSpPr>
            <p:cNvPr id="33" name="Rectangle 267"/>
            <p:cNvSpPr>
              <a:spLocks noChangeArrowheads="1"/>
            </p:cNvSpPr>
            <p:nvPr/>
          </p:nvSpPr>
          <p:spPr bwMode="auto">
            <a:xfrm>
              <a:off x="5338" y="328"/>
              <a:ext cx="2850" cy="271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pic>
          <p:nvPicPr>
            <p:cNvPr id="34" name="Picture 26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3" y="2248"/>
              <a:ext cx="1125" cy="1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2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8" y="433"/>
              <a:ext cx="810" cy="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26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53" y="1408"/>
              <a:ext cx="974" cy="1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Rectangle 263"/>
            <p:cNvSpPr>
              <a:spLocks noChangeArrowheads="1"/>
            </p:cNvSpPr>
            <p:nvPr/>
          </p:nvSpPr>
          <p:spPr bwMode="auto">
            <a:xfrm>
              <a:off x="3688" y="988"/>
              <a:ext cx="2850" cy="271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38" name="AutoShape 262"/>
            <p:cNvSpPr>
              <a:spLocks/>
            </p:cNvSpPr>
            <p:nvPr/>
          </p:nvSpPr>
          <p:spPr bwMode="auto">
            <a:xfrm>
              <a:off x="3673" y="328"/>
              <a:ext cx="4515" cy="3375"/>
            </a:xfrm>
            <a:custGeom>
              <a:avLst/>
              <a:gdLst>
                <a:gd name="T0" fmla="+- 0 5338 3673"/>
                <a:gd name="T1" fmla="*/ T0 w 4515"/>
                <a:gd name="T2" fmla="+- 0 328 328"/>
                <a:gd name="T3" fmla="*/ 328 h 3375"/>
                <a:gd name="T4" fmla="+- 0 3688 3673"/>
                <a:gd name="T5" fmla="*/ T4 w 4515"/>
                <a:gd name="T6" fmla="+- 0 988 328"/>
                <a:gd name="T7" fmla="*/ 988 h 3375"/>
                <a:gd name="T8" fmla="+- 0 8188 3673"/>
                <a:gd name="T9" fmla="*/ T8 w 4515"/>
                <a:gd name="T10" fmla="+- 0 328 328"/>
                <a:gd name="T11" fmla="*/ 328 h 3375"/>
                <a:gd name="T12" fmla="+- 0 6538 3673"/>
                <a:gd name="T13" fmla="*/ T12 w 4515"/>
                <a:gd name="T14" fmla="+- 0 988 328"/>
                <a:gd name="T15" fmla="*/ 988 h 3375"/>
                <a:gd name="T16" fmla="+- 0 5008 3673"/>
                <a:gd name="T17" fmla="*/ T16 w 4515"/>
                <a:gd name="T18" fmla="+- 0 3193 328"/>
                <a:gd name="T19" fmla="*/ 3193 h 3375"/>
                <a:gd name="T20" fmla="+- 0 3673 3673"/>
                <a:gd name="T21" fmla="*/ T20 w 4515"/>
                <a:gd name="T22" fmla="+- 0 3703 328"/>
                <a:gd name="T23" fmla="*/ 3703 h 3375"/>
                <a:gd name="T24" fmla="+- 0 8173 3673"/>
                <a:gd name="T25" fmla="*/ T24 w 4515"/>
                <a:gd name="T26" fmla="+- 0 3043 328"/>
                <a:gd name="T27" fmla="*/ 3043 h 3375"/>
                <a:gd name="T28" fmla="+- 0 6523 3673"/>
                <a:gd name="T29" fmla="*/ T28 w 4515"/>
                <a:gd name="T30" fmla="+- 0 3703 328"/>
                <a:gd name="T31" fmla="*/ 3703 h 337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4515" h="3375">
                  <a:moveTo>
                    <a:pt x="1665" y="0"/>
                  </a:moveTo>
                  <a:lnTo>
                    <a:pt x="15" y="660"/>
                  </a:lnTo>
                  <a:moveTo>
                    <a:pt x="4515" y="0"/>
                  </a:moveTo>
                  <a:lnTo>
                    <a:pt x="2865" y="660"/>
                  </a:lnTo>
                  <a:moveTo>
                    <a:pt x="1335" y="2865"/>
                  </a:moveTo>
                  <a:lnTo>
                    <a:pt x="0" y="3375"/>
                  </a:lnTo>
                  <a:moveTo>
                    <a:pt x="4500" y="2715"/>
                  </a:moveTo>
                  <a:lnTo>
                    <a:pt x="2850" y="337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89032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81879350-BC51-4BC8-800F-21D7EB0F3FD5}"/>
              </a:ext>
            </a:extLst>
          </p:cNvPr>
          <p:cNvSpPr txBox="1"/>
          <p:nvPr/>
        </p:nvSpPr>
        <p:spPr>
          <a:xfrm>
            <a:off x="252279" y="3079759"/>
            <a:ext cx="11558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A) VOCÊ CONHECE PESSOAS QUE SÃO CHAMADAS PELOS SOBRENOMES? QUEM?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C82DBC86-147A-4F28-BE05-048CC69E5FD0}"/>
              </a:ext>
            </a:extLst>
          </p:cNvPr>
          <p:cNvSpPr txBox="1"/>
          <p:nvPr/>
        </p:nvSpPr>
        <p:spPr>
          <a:xfrm>
            <a:off x="316637" y="1850726"/>
            <a:ext cx="11212497" cy="6924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C737093C-B573-4340-8394-BAB14CCC1B09}"/>
              </a:ext>
            </a:extLst>
          </p:cNvPr>
          <p:cNvSpPr txBox="1"/>
          <p:nvPr/>
        </p:nvSpPr>
        <p:spPr>
          <a:xfrm>
            <a:off x="316637" y="3670238"/>
            <a:ext cx="11212497" cy="6924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974688B9-1365-4B94-87AA-C19FF1DEA2DC}"/>
              </a:ext>
            </a:extLst>
          </p:cNvPr>
          <p:cNvSpPr txBox="1"/>
          <p:nvPr/>
        </p:nvSpPr>
        <p:spPr>
          <a:xfrm>
            <a:off x="328208" y="5133777"/>
            <a:ext cx="11212497" cy="6924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9" name="Caixa de Texto 2"/>
          <p:cNvSpPr txBox="1">
            <a:spLocks noChangeArrowheads="1"/>
          </p:cNvSpPr>
          <p:nvPr/>
        </p:nvSpPr>
        <p:spPr bwMode="auto">
          <a:xfrm>
            <a:off x="316636" y="2810861"/>
            <a:ext cx="11212497" cy="537796"/>
          </a:xfrm>
          <a:prstGeom prst="round2Same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Bef>
                <a:spcPts val="500"/>
              </a:spcBef>
              <a:spcAft>
                <a:spcPts val="0"/>
              </a:spcAft>
            </a:pPr>
            <a:r>
              <a:rPr lang="pt-PT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4. </a:t>
            </a:r>
            <a:r>
              <a:rPr lang="pt-PT" sz="240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RESPONDA EM SEU CADERNO: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t-PT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0" name="Caixa de Texto 2"/>
          <p:cNvSpPr txBox="1">
            <a:spLocks noChangeArrowheads="1"/>
          </p:cNvSpPr>
          <p:nvPr/>
        </p:nvSpPr>
        <p:spPr bwMode="auto">
          <a:xfrm>
            <a:off x="316635" y="1350346"/>
            <a:ext cx="11212497" cy="495300"/>
          </a:xfrm>
          <a:prstGeom prst="round2Same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Bef>
                <a:spcPts val="500"/>
              </a:spcBef>
              <a:spcAft>
                <a:spcPts val="0"/>
              </a:spcAft>
            </a:pPr>
            <a:r>
              <a:rPr lang="pt-PT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3. ESCREVA </a:t>
            </a:r>
            <a:r>
              <a:rPr lang="pt-PT" sz="2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 CADERNO SEUS </a:t>
            </a:r>
            <a:r>
              <a:rPr lang="pt-PT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SOBRENOMES.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15CC0827-7393-4DD2-8FA1-528AF10E563B}"/>
              </a:ext>
            </a:extLst>
          </p:cNvPr>
          <p:cNvSpPr txBox="1"/>
          <p:nvPr/>
        </p:nvSpPr>
        <p:spPr>
          <a:xfrm>
            <a:off x="293636" y="4713338"/>
            <a:ext cx="1155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COPIE DO TEXTO TRÊS NOMES QUE NÃO TÊM SOBRENOME.</a:t>
            </a:r>
          </a:p>
        </p:txBody>
      </p:sp>
      <p:pic>
        <p:nvPicPr>
          <p:cNvPr id="37" name="Imagem 36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56" t="4490" r="-2556" b="57273"/>
          <a:stretch/>
        </p:blipFill>
        <p:spPr bwMode="auto">
          <a:xfrm>
            <a:off x="6466113" y="5826235"/>
            <a:ext cx="4687943" cy="846798"/>
          </a:xfrm>
          <a:prstGeom prst="snip2Diag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8858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248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Algerian</vt:lpstr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17</cp:revision>
  <dcterms:created xsi:type="dcterms:W3CDTF">2020-03-26T18:29:34Z</dcterms:created>
  <dcterms:modified xsi:type="dcterms:W3CDTF">2020-04-03T19:24:42Z</dcterms:modified>
</cp:coreProperties>
</file>