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90949" y="4206285"/>
            <a:ext cx="9415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3º 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3º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371462"/>
            <a:ext cx="1103060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Leia o texto em voz alta para um adulto. Preste bastante atenção e depois conte, para ele ou ela, a letra que mais você ouviu!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B87A8AD-1982-4E01-A427-16C251AFE431}"/>
              </a:ext>
            </a:extLst>
          </p:cNvPr>
          <p:cNvSpPr/>
          <p:nvPr/>
        </p:nvSpPr>
        <p:spPr>
          <a:xfrm>
            <a:off x="2307332" y="2304669"/>
            <a:ext cx="7214742" cy="4484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b="1" dirty="0">
                <a:latin typeface="Arial" panose="020B0604020202020204" pitchFamily="34" charset="0"/>
                <a:ea typeface="Carlito"/>
                <a:cs typeface="Carlito"/>
              </a:rPr>
              <a:t>Porta do Tempo 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Quando a tampa do tempo destampa e o vento vai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Mas a porta do tempo é sem tampa e o vento vem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Quem tá leve voa, quem tem o pé no chão não cai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Quem tá leve voa, quem tem o pé no chão não cai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 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Quando a tampa do tempo destampa o bem querer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Acende as estrelas, a lua, o sol dourado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O futuro é o presente, não nega o passado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A têmpera do movimento eternizado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Universo no tempo destampado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(...)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37E7C07-33E9-4A35-92E4-4C3CB5F887CA}"/>
              </a:ext>
            </a:extLst>
          </p:cNvPr>
          <p:cNvSpPr/>
          <p:nvPr/>
        </p:nvSpPr>
        <p:spPr>
          <a:xfrm>
            <a:off x="7629408" y="6326091"/>
            <a:ext cx="1677062" cy="380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400" b="1" dirty="0" err="1">
                <a:latin typeface="Arial" panose="020B0604020202020204" pitchFamily="34" charset="0"/>
                <a:ea typeface="Carlito"/>
                <a:cs typeface="Carlito"/>
              </a:rPr>
              <a:t>Juraildes</a:t>
            </a:r>
            <a:r>
              <a:rPr lang="pt-BR" sz="1400" b="1" dirty="0">
                <a:latin typeface="Arial" panose="020B0604020202020204" pitchFamily="34" charset="0"/>
                <a:ea typeface="Carlito"/>
                <a:cs typeface="Carlito"/>
              </a:rPr>
              <a:t> da Cruz</a:t>
            </a:r>
            <a:endParaRPr lang="pt-BR" sz="1400" b="1" dirty="0"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371462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no seu caderno 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 correta: esse texto é...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ED3D9B4-8889-4E5B-8577-E84C1F62478A}"/>
              </a:ext>
            </a:extLst>
          </p:cNvPr>
          <p:cNvSpPr/>
          <p:nvPr/>
        </p:nvSpPr>
        <p:spPr>
          <a:xfrm>
            <a:off x="399401" y="1948771"/>
            <a:ext cx="6096000" cy="1889300"/>
          </a:xfrm>
          <a:prstGeom prst="rect">
            <a:avLst/>
          </a:prstGeom>
        </p:spPr>
        <p:txBody>
          <a:bodyPr>
            <a:spAutoFit/>
          </a:bodyPr>
          <a:lstStyle/>
          <a:p>
            <a:pPr marR="23495" lvl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 conto.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3495" lvl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poema.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3495" lvl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Uma música.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3495" lvl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receita.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BE47B8D-2455-40BE-BBDE-1BBE18902768}"/>
              </a:ext>
            </a:extLst>
          </p:cNvPr>
          <p:cNvSpPr/>
          <p:nvPr/>
        </p:nvSpPr>
        <p:spPr>
          <a:xfrm>
            <a:off x="399401" y="4030946"/>
            <a:ext cx="11030604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e o autor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sua canção preferida.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15C5C6-E2BB-4DFC-A23B-54A95CE27BB5}"/>
              </a:ext>
            </a:extLst>
          </p:cNvPr>
          <p:cNvSpPr/>
          <p:nvPr/>
        </p:nvSpPr>
        <p:spPr>
          <a:xfrm>
            <a:off x="399401" y="5094522"/>
            <a:ext cx="11030604" cy="954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64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680357" y="5528913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Copie as palavras do quadro no seu caderno e circule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letras que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vêm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depois de M e depois do N.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BE47B8D-2455-40BE-BBDE-1BBE18902768}"/>
              </a:ext>
            </a:extLst>
          </p:cNvPr>
          <p:cNvSpPr/>
          <p:nvPr/>
        </p:nvSpPr>
        <p:spPr>
          <a:xfrm>
            <a:off x="680357" y="1296633"/>
            <a:ext cx="1103060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 autor deu o título de “Porta do tempo” a sua canção. Se fosse você o autor, que título você daria para essa música?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15C5C6-E2BB-4DFC-A23B-54A95CE27BB5}"/>
              </a:ext>
            </a:extLst>
          </p:cNvPr>
          <p:cNvSpPr/>
          <p:nvPr/>
        </p:nvSpPr>
        <p:spPr>
          <a:xfrm>
            <a:off x="580698" y="2245380"/>
            <a:ext cx="11030604" cy="5984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2D1E3D3-B772-4266-A057-D0C381895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53427"/>
              </p:ext>
            </p:extLst>
          </p:nvPr>
        </p:nvGraphicFramePr>
        <p:xfrm>
          <a:off x="3615624" y="3634436"/>
          <a:ext cx="4931410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65705">
                  <a:extLst>
                    <a:ext uri="{9D8B030D-6E8A-4147-A177-3AD203B41FA5}">
                      <a16:colId xmlns:a16="http://schemas.microsoft.com/office/drawing/2014/main" val="1525877589"/>
                    </a:ext>
                  </a:extLst>
                </a:gridCol>
                <a:gridCol w="2465705">
                  <a:extLst>
                    <a:ext uri="{9D8B030D-6E8A-4147-A177-3AD203B41FA5}">
                      <a16:colId xmlns:a16="http://schemas.microsoft.com/office/drawing/2014/main" val="4055514771"/>
                    </a:ext>
                  </a:extLst>
                </a:gridCol>
              </a:tblGrid>
              <a:tr h="250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TE</a:t>
                      </a:r>
                      <a:r>
                        <a:rPr lang="pt-BR" sz="2000" u="sng" dirty="0">
                          <a:effectLst/>
                        </a:rPr>
                        <a:t>M</a:t>
                      </a:r>
                      <a:r>
                        <a:rPr lang="pt-BR" sz="2000" dirty="0">
                          <a:effectLst/>
                        </a:rPr>
                        <a:t>PO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PRESE</a:t>
                      </a:r>
                      <a:r>
                        <a:rPr lang="pt-BR" sz="2000" u="sng">
                          <a:effectLst/>
                        </a:rPr>
                        <a:t>N</a:t>
                      </a:r>
                      <a:r>
                        <a:rPr lang="pt-BR" sz="2000">
                          <a:effectLst/>
                        </a:rPr>
                        <a:t>TE</a:t>
                      </a:r>
                      <a:endParaRPr lang="pt-BR" sz="20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04014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BO</a:t>
                      </a:r>
                      <a:r>
                        <a:rPr lang="pt-BR" sz="2000" u="sng" dirty="0">
                          <a:effectLst/>
                        </a:rPr>
                        <a:t>M</a:t>
                      </a:r>
                      <a:r>
                        <a:rPr lang="pt-BR" sz="2000" dirty="0">
                          <a:effectLst/>
                        </a:rPr>
                        <a:t>BA</a:t>
                      </a:r>
                      <a:endParaRPr lang="pt-BR" sz="20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VE</a:t>
                      </a:r>
                      <a:r>
                        <a:rPr lang="pt-BR" sz="2000" u="sng" dirty="0">
                          <a:effectLst/>
                        </a:rPr>
                        <a:t>N</a:t>
                      </a:r>
                      <a:r>
                        <a:rPr lang="pt-BR" sz="2000" dirty="0">
                          <a:effectLst/>
                        </a:rPr>
                        <a:t>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3261195"/>
                  </a:ext>
                </a:extLst>
              </a:tr>
            </a:tbl>
          </a:graphicData>
        </a:graphic>
      </p:graphicFrame>
      <p:sp>
        <p:nvSpPr>
          <p:cNvPr id="20" name="Retângulo 19">
            <a:extLst>
              <a:ext uri="{FF2B5EF4-FFF2-40B4-BE49-F238E27FC236}">
                <a16:creationId xmlns:a16="http://schemas.microsoft.com/office/drawing/2014/main" id="{5C8BD6CB-09AF-448D-985F-719D4B1D6986}"/>
              </a:ext>
            </a:extLst>
          </p:cNvPr>
          <p:cNvSpPr/>
          <p:nvPr/>
        </p:nvSpPr>
        <p:spPr>
          <a:xfrm>
            <a:off x="580698" y="3034882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5.Leia as palavras dos quadros abaixo e observe as letras grifadas.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7CC89347-AD69-4E6B-97D5-0DBFA775734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20" y="3969941"/>
            <a:ext cx="1400175" cy="904875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3D6D0BFF-1E8C-4D81-8BDC-A84A69807FB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760" y="3595347"/>
            <a:ext cx="1150013" cy="1026612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43C83AA-6448-42AA-80B5-94F543ADB284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812" y="3990169"/>
            <a:ext cx="2650490" cy="1047750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6A6FB2CD-3E1B-4DC8-B611-9DC35A5A2BD0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130" y="3302582"/>
            <a:ext cx="852499" cy="957918"/>
          </a:xfrm>
          <a:prstGeom prst="rect">
            <a:avLst/>
          </a:prstGeom>
        </p:spPr>
      </p:pic>
      <p:sp>
        <p:nvSpPr>
          <p:cNvPr id="33" name="Caixa de Texto 2">
            <a:extLst>
              <a:ext uri="{FF2B5EF4-FFF2-40B4-BE49-F238E27FC236}">
                <a16:creationId xmlns:a16="http://schemas.microsoft.com/office/drawing/2014/main" id="{99C6873E-4329-4F7A-82C4-48BA4C97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479" y="5037919"/>
            <a:ext cx="16383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Imagens via Freepik.com</a:t>
            </a:r>
          </a:p>
        </p:txBody>
      </p:sp>
    </p:spTree>
    <p:extLst>
      <p:ext uri="{BB962C8B-B14F-4D97-AF65-F5344CB8AC3E}">
        <p14:creationId xmlns:p14="http://schemas.microsoft.com/office/powerpoint/2010/main" val="116897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9" name="Retângulo 18">
            <a:extLst>
              <a:ext uri="{FF2B5EF4-FFF2-40B4-BE49-F238E27FC236}">
                <a16:creationId xmlns:a16="http://schemas.microsoft.com/office/drawing/2014/main" id="{CBE47B8D-2455-40BE-BBDE-1BBE18902768}"/>
              </a:ext>
            </a:extLst>
          </p:cNvPr>
          <p:cNvSpPr/>
          <p:nvPr/>
        </p:nvSpPr>
        <p:spPr>
          <a:xfrm>
            <a:off x="580698" y="1449262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Agora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seu caderno, escreva outras palavras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M antes de P e B.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CC378E6-FDBE-4351-A12B-4C3148C8A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6734"/>
              </p:ext>
            </p:extLst>
          </p:nvPr>
        </p:nvGraphicFramePr>
        <p:xfrm>
          <a:off x="2849217" y="2104371"/>
          <a:ext cx="6400800" cy="42288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350359634"/>
                    </a:ext>
                  </a:extLst>
                </a:gridCol>
              </a:tblGrid>
              <a:tr h="692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Palavras com M antes de P e B</a:t>
                      </a:r>
                      <a:endParaRPr lang="pt-BR" sz="2400" b="1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0334321"/>
                  </a:ext>
                </a:extLst>
              </a:tr>
              <a:tr h="7285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635258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833581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445280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123103"/>
                  </a:ext>
                </a:extLst>
              </a:tr>
              <a:tr h="7285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474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93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9" name="Retângulo 18">
            <a:extLst>
              <a:ext uri="{FF2B5EF4-FFF2-40B4-BE49-F238E27FC236}">
                <a16:creationId xmlns:a16="http://schemas.microsoft.com/office/drawing/2014/main" id="{CBE47B8D-2455-40BE-BBDE-1BBE18902768}"/>
              </a:ext>
            </a:extLst>
          </p:cNvPr>
          <p:cNvSpPr/>
          <p:nvPr/>
        </p:nvSpPr>
        <p:spPr>
          <a:xfrm>
            <a:off x="580698" y="1449262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Escolha 5 palavras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atividade 7 e crie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um verso para a música.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EC7D45B-376A-4AC2-B7CC-BC4C9AC987D8}"/>
              </a:ext>
            </a:extLst>
          </p:cNvPr>
          <p:cNvSpPr/>
          <p:nvPr/>
        </p:nvSpPr>
        <p:spPr>
          <a:xfrm>
            <a:off x="580698" y="2199861"/>
            <a:ext cx="10849307" cy="3882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702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Carlito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2020-04-03T19:36:33Z</dcterms:modified>
</cp:coreProperties>
</file>